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330" r:id="rId4"/>
    <p:sldId id="331" r:id="rId5"/>
    <p:sldId id="261" r:id="rId6"/>
    <p:sldId id="352" r:id="rId7"/>
    <p:sldId id="353" r:id="rId8"/>
    <p:sldId id="348" r:id="rId9"/>
    <p:sldId id="351" r:id="rId10"/>
    <p:sldId id="354" r:id="rId11"/>
    <p:sldId id="350" r:id="rId12"/>
    <p:sldId id="355" r:id="rId13"/>
    <p:sldId id="349" r:id="rId14"/>
    <p:sldId id="356" r:id="rId15"/>
    <p:sldId id="357" r:id="rId16"/>
    <p:sldId id="332" r:id="rId17"/>
    <p:sldId id="363" r:id="rId18"/>
    <p:sldId id="333" r:id="rId19"/>
    <p:sldId id="335" r:id="rId20"/>
    <p:sldId id="358" r:id="rId21"/>
    <p:sldId id="359" r:id="rId22"/>
    <p:sldId id="361" r:id="rId23"/>
    <p:sldId id="360" r:id="rId24"/>
    <p:sldId id="3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65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549" y="154546"/>
            <a:ext cx="11320530" cy="2665927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Synchronization of estrus</a:t>
            </a:r>
            <a: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305317"/>
            <a:ext cx="9001462" cy="4430333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Progesterone administration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7" y="940158"/>
            <a:ext cx="11423176" cy="57699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3- CIDRS </a:t>
            </a:r>
            <a:r>
              <a:rPr lang="en-US" sz="3200" dirty="0"/>
              <a:t>(controlled internal drugs releasing</a:t>
            </a:r>
            <a:r>
              <a:rPr lang="en-US" sz="3200" dirty="0" smtClean="0"/>
              <a:t>) </a:t>
            </a:r>
            <a:endParaRPr lang="en-US" sz="3200" dirty="0"/>
          </a:p>
          <a:p>
            <a:pPr lvl="2"/>
            <a:r>
              <a:rPr lang="en-GB" sz="3000" dirty="0" smtClean="0"/>
              <a:t>Plastic </a:t>
            </a:r>
            <a:r>
              <a:rPr lang="en-GB" sz="3000" dirty="0"/>
              <a:t>piece </a:t>
            </a:r>
            <a:r>
              <a:rPr lang="en-GB" sz="3000" dirty="0" smtClean="0"/>
              <a:t>like Y letter</a:t>
            </a:r>
            <a:r>
              <a:rPr lang="ar-IQ" sz="3000" dirty="0" smtClean="0"/>
              <a:t> </a:t>
            </a:r>
            <a:r>
              <a:rPr lang="en-US" sz="3000" dirty="0" smtClean="0"/>
              <a:t>with a </a:t>
            </a:r>
            <a:r>
              <a:rPr lang="en-GB" sz="3000" dirty="0" smtClean="0"/>
              <a:t>thread </a:t>
            </a:r>
            <a:r>
              <a:rPr lang="en-GB" sz="3000" dirty="0"/>
              <a:t>for the purpose of pulling </a:t>
            </a:r>
            <a:r>
              <a:rPr lang="en-GB" sz="3000" dirty="0" smtClean="0"/>
              <a:t>it</a:t>
            </a:r>
          </a:p>
          <a:p>
            <a:pPr lvl="2"/>
            <a:r>
              <a:rPr lang="en-GB" sz="3000" dirty="0" smtClean="0"/>
              <a:t>Containing 1.38 g progesterone</a:t>
            </a:r>
          </a:p>
          <a:p>
            <a:pPr lvl="2"/>
            <a:r>
              <a:rPr lang="en-US" sz="3000" dirty="0" smtClean="0"/>
              <a:t>CIDRS introduce inside vagina for 12 day by a special probe</a:t>
            </a:r>
          </a:p>
          <a:p>
            <a:pPr lvl="2"/>
            <a:r>
              <a:rPr lang="en-US" sz="3000" dirty="0" smtClean="0"/>
              <a:t>After withdrawal CIDRS the estrus will appear after 2-3 days from withdrawal </a:t>
            </a:r>
          </a:p>
          <a:p>
            <a:pPr marL="914400" lvl="2" indent="0">
              <a:buNone/>
            </a:pPr>
            <a:r>
              <a:rPr lang="en-US" sz="3000" dirty="0" smtClean="0"/>
              <a:t>( this technique like progesterone </a:t>
            </a:r>
            <a:r>
              <a:rPr lang="en-US" sz="3000" dirty="0" err="1" smtClean="0"/>
              <a:t>pessireies</a:t>
            </a:r>
            <a:r>
              <a:rPr lang="en-US" sz="3000" dirty="0"/>
              <a:t> </a:t>
            </a:r>
            <a:r>
              <a:rPr lang="en-US" sz="3000" dirty="0" smtClean="0"/>
              <a:t>and sponges)   </a:t>
            </a:r>
          </a:p>
          <a:p>
            <a:pPr lvl="2"/>
            <a:endParaRPr lang="en-US" sz="3000" dirty="0" smtClean="0"/>
          </a:p>
          <a:p>
            <a:pPr lvl="2"/>
            <a:endParaRPr lang="en-US" sz="30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32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3600" dirty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HUSAMALDEE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2" y="670896"/>
            <a:ext cx="8407021" cy="54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Progesterone administration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5" y="940158"/>
            <a:ext cx="11177517" cy="57699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4- Progesterone ear implants </a:t>
            </a:r>
            <a:endParaRPr lang="en-US" sz="3200" dirty="0"/>
          </a:p>
          <a:p>
            <a:pPr lvl="2"/>
            <a:r>
              <a:rPr lang="en-GB" sz="3000" dirty="0" smtClean="0"/>
              <a:t>Small Plastic </a:t>
            </a:r>
            <a:r>
              <a:rPr lang="en-GB" sz="3000" dirty="0"/>
              <a:t>piece </a:t>
            </a:r>
            <a:r>
              <a:rPr lang="en-US" sz="3000" dirty="0" smtClean="0"/>
              <a:t>contain synthetic progesterone (3 mg</a:t>
            </a:r>
            <a:r>
              <a:rPr lang="en-US" sz="2800" dirty="0"/>
              <a:t> </a:t>
            </a:r>
            <a:r>
              <a:rPr lang="en-US" sz="2800" dirty="0" err="1" smtClean="0"/>
              <a:t>Norgestomet</a:t>
            </a:r>
            <a:r>
              <a:rPr lang="en-US" sz="2800" dirty="0" smtClean="0"/>
              <a:t>)</a:t>
            </a:r>
            <a:r>
              <a:rPr lang="en-US" sz="3000" dirty="0" smtClean="0"/>
              <a:t> </a:t>
            </a:r>
            <a:endParaRPr lang="en-GB" sz="3000" dirty="0" smtClean="0"/>
          </a:p>
          <a:p>
            <a:pPr lvl="2"/>
            <a:r>
              <a:rPr lang="en-GB" sz="3000" dirty="0" smtClean="0"/>
              <a:t>Introduce as an ear implant by special syringe or introducer </a:t>
            </a:r>
          </a:p>
          <a:p>
            <a:pPr lvl="2"/>
            <a:r>
              <a:rPr lang="en-US" sz="3000" dirty="0" smtClean="0"/>
              <a:t>At the same time inject with 3 mg </a:t>
            </a:r>
            <a:r>
              <a:rPr lang="en-US" sz="3000" dirty="0" err="1" smtClean="0"/>
              <a:t>Norgestomet</a:t>
            </a:r>
            <a:r>
              <a:rPr lang="en-US" sz="3000" dirty="0" smtClean="0"/>
              <a:t> and 5 mg estradiol </a:t>
            </a:r>
          </a:p>
          <a:p>
            <a:pPr lvl="2"/>
            <a:r>
              <a:rPr lang="en-US" sz="3000" dirty="0" smtClean="0"/>
              <a:t>The ear implant remove after 9-10 days</a:t>
            </a:r>
          </a:p>
          <a:p>
            <a:pPr lvl="2"/>
            <a:r>
              <a:rPr lang="en-US" sz="3000" dirty="0" smtClean="0"/>
              <a:t>The estrus will appear after 2-3 days</a:t>
            </a:r>
          </a:p>
          <a:p>
            <a:pPr lvl="2"/>
            <a:endParaRPr lang="en-US" sz="3000" dirty="0" smtClean="0"/>
          </a:p>
          <a:p>
            <a:pPr lvl="2"/>
            <a:endParaRPr lang="en-US" sz="30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82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3600" dirty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HUSAMALDEE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8" y="1282890"/>
            <a:ext cx="7874758" cy="45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2- prostaglandin f2 alpha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940158"/>
            <a:ext cx="10539386" cy="5769919"/>
          </a:xfrm>
        </p:spPr>
        <p:txBody>
          <a:bodyPr>
            <a:normAutofit/>
          </a:bodyPr>
          <a:lstStyle/>
          <a:p>
            <a:r>
              <a:rPr lang="en-US" sz="3000" dirty="0"/>
              <a:t>PGF2α is use for estrus </a:t>
            </a:r>
            <a:r>
              <a:rPr lang="en-US" sz="3000" dirty="0" smtClean="0"/>
              <a:t>synchronization according to its effect</a:t>
            </a:r>
            <a:r>
              <a:rPr lang="en-US" sz="3200" dirty="0" smtClean="0"/>
              <a:t> on mature corpus luteum (CL) (maturity of CL occur after 5-6 days from its formation)</a:t>
            </a:r>
          </a:p>
          <a:p>
            <a:r>
              <a:rPr lang="en-US" sz="3200" dirty="0" smtClean="0">
                <a:effectLst/>
              </a:rPr>
              <a:t>The programs of </a:t>
            </a:r>
            <a:r>
              <a:rPr lang="en-US" sz="3200" dirty="0" smtClean="0"/>
              <a:t>PGF2α are:</a:t>
            </a:r>
          </a:p>
          <a:p>
            <a:pPr marL="0" indent="0">
              <a:buNone/>
            </a:pPr>
            <a:r>
              <a:rPr lang="en-US" sz="3200" dirty="0"/>
              <a:t>1- Firstly the animals examine rectally to determine the presence of mature </a:t>
            </a:r>
            <a:r>
              <a:rPr lang="en-US" sz="3200" dirty="0" smtClean="0"/>
              <a:t>CL, then these animals injected with PGF2α, then the estrus will appear after 2-3 days for these animals  </a:t>
            </a:r>
            <a:endParaRPr lang="en-GB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11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2- prostaglandin f2 alpha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940158"/>
            <a:ext cx="10539386" cy="5769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2- All the animals inject with </a:t>
            </a:r>
            <a:r>
              <a:rPr lang="en-US" sz="2800" dirty="0" smtClean="0"/>
              <a:t>PGF2α without rectal palpation</a:t>
            </a:r>
            <a:r>
              <a:rPr lang="en-US" sz="3000" dirty="0" smtClean="0"/>
              <a:t>, some of these animals respond to </a:t>
            </a:r>
            <a:r>
              <a:rPr lang="en-US" sz="3200" dirty="0" smtClean="0"/>
              <a:t>PGF2α, then all the non-responded animals injected again with new dose of PGF2α after 11-14 day from the first dose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3- </a:t>
            </a:r>
            <a:r>
              <a:rPr lang="en-US" sz="3000" dirty="0">
                <a:solidFill>
                  <a:prstClr val="white"/>
                </a:solidFill>
              </a:rPr>
              <a:t>All the animals inject with </a:t>
            </a:r>
            <a:r>
              <a:rPr lang="en-US" sz="3000" dirty="0" smtClean="0">
                <a:solidFill>
                  <a:prstClr val="white"/>
                </a:solidFill>
              </a:rPr>
              <a:t>two dose</a:t>
            </a:r>
            <a:r>
              <a:rPr lang="en-US" sz="3000" dirty="0">
                <a:solidFill>
                  <a:prstClr val="white"/>
                </a:solidFill>
              </a:rPr>
              <a:t>s</a:t>
            </a:r>
            <a:r>
              <a:rPr lang="en-US" sz="3000" dirty="0" smtClean="0">
                <a:solidFill>
                  <a:prstClr val="white"/>
                </a:solidFill>
              </a:rPr>
              <a:t> of </a:t>
            </a:r>
            <a:r>
              <a:rPr lang="en-US" sz="2800" dirty="0" smtClean="0">
                <a:solidFill>
                  <a:prstClr val="white"/>
                </a:solidFill>
              </a:rPr>
              <a:t>PGF2α between them 11-14 day without </a:t>
            </a:r>
            <a:r>
              <a:rPr lang="en-US" sz="2800" dirty="0">
                <a:solidFill>
                  <a:prstClr val="white"/>
                </a:solidFill>
              </a:rPr>
              <a:t>rectal </a:t>
            </a:r>
            <a:r>
              <a:rPr lang="en-US" sz="2800" dirty="0" smtClean="0">
                <a:solidFill>
                  <a:prstClr val="white"/>
                </a:solidFill>
              </a:rPr>
              <a:t>palpation, all the animals will respond after 2-3 days from the second dose  </a:t>
            </a:r>
            <a:endParaRPr lang="en-GB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42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2- prostaglandin f2 alpha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940158"/>
            <a:ext cx="10353762" cy="57699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Prostaglandins types:</a:t>
            </a:r>
          </a:p>
          <a:p>
            <a:pPr marL="457200" lvl="1" indent="0">
              <a:buNone/>
            </a:pPr>
            <a:r>
              <a:rPr lang="en-US" sz="3200" dirty="0" smtClean="0"/>
              <a:t>1- </a:t>
            </a:r>
            <a:r>
              <a:rPr lang="en-US" sz="3200" dirty="0" err="1" smtClean="0"/>
              <a:t>Lutalyse</a:t>
            </a:r>
            <a:r>
              <a:rPr lang="en-US" sz="3200" dirty="0" smtClean="0"/>
              <a:t>, the dose 25 mg IM</a:t>
            </a:r>
          </a:p>
          <a:p>
            <a:pPr marL="457200" lvl="1" indent="0">
              <a:buNone/>
            </a:pPr>
            <a:r>
              <a:rPr lang="en-US" sz="3200" dirty="0" smtClean="0"/>
              <a:t>2- </a:t>
            </a:r>
            <a:r>
              <a:rPr lang="en-US" sz="3200" dirty="0" err="1" smtClean="0"/>
              <a:t>Ilieren</a:t>
            </a:r>
            <a:r>
              <a:rPr lang="en-US" sz="3200" dirty="0" smtClean="0"/>
              <a:t>, the dose 750 mg IM</a:t>
            </a:r>
          </a:p>
          <a:p>
            <a:pPr marL="457200" lvl="1" indent="0">
              <a:buNone/>
            </a:pPr>
            <a:r>
              <a:rPr lang="en-US" sz="3200" dirty="0" smtClean="0"/>
              <a:t>3- </a:t>
            </a:r>
            <a:r>
              <a:rPr lang="en-US" sz="3200" dirty="0" err="1" smtClean="0"/>
              <a:t>Estrumate</a:t>
            </a:r>
            <a:r>
              <a:rPr lang="en-US" sz="3200" dirty="0" smtClean="0"/>
              <a:t>, the dose 500 µg IM</a:t>
            </a:r>
          </a:p>
          <a:p>
            <a:pPr marL="457200" lvl="1" indent="0">
              <a:buNone/>
            </a:pPr>
            <a:r>
              <a:rPr lang="en-US" sz="3200" dirty="0" smtClean="0"/>
              <a:t>4- </a:t>
            </a:r>
            <a:r>
              <a:rPr lang="en-US" sz="3200" dirty="0" err="1" smtClean="0"/>
              <a:t>Prosolvin</a:t>
            </a:r>
            <a:r>
              <a:rPr lang="en-US" sz="3200" dirty="0" smtClean="0"/>
              <a:t>, the dose 7.5-15 mg IM </a:t>
            </a:r>
          </a:p>
          <a:p>
            <a:pPr marL="457200" lvl="1" indent="0">
              <a:buNone/>
            </a:pPr>
            <a:r>
              <a:rPr lang="en-US" sz="3200" dirty="0" smtClean="0"/>
              <a:t>5- </a:t>
            </a:r>
            <a:r>
              <a:rPr lang="en-US" sz="3200" dirty="0" err="1" smtClean="0"/>
              <a:t>Cloprostenol</a:t>
            </a:r>
            <a:r>
              <a:rPr lang="en-US" sz="3200" dirty="0" smtClean="0"/>
              <a:t>, the </a:t>
            </a:r>
            <a:r>
              <a:rPr lang="en-US" sz="3200" dirty="0"/>
              <a:t>dose </a:t>
            </a:r>
            <a:r>
              <a:rPr lang="en-US" sz="3200" dirty="0" smtClean="0"/>
              <a:t>0.5-1 </a:t>
            </a:r>
            <a:r>
              <a:rPr lang="en-US" sz="3200" dirty="0"/>
              <a:t>mg IM </a:t>
            </a:r>
          </a:p>
          <a:p>
            <a:pPr marL="457200" lvl="1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0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Estrus synchronization in ewe and doe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940158"/>
            <a:ext cx="10353762" cy="57699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In breeding season usually:</a:t>
            </a:r>
          </a:p>
          <a:p>
            <a:pPr marL="457200" lvl="1" indent="0">
              <a:buNone/>
            </a:pPr>
            <a:r>
              <a:rPr lang="en-US" sz="3200" dirty="0" smtClean="0"/>
              <a:t>1- sponge</a:t>
            </a:r>
          </a:p>
          <a:p>
            <a:pPr marL="457200" lvl="1" indent="0">
              <a:buNone/>
            </a:pPr>
            <a:r>
              <a:rPr lang="en-US" sz="3200" dirty="0" smtClean="0"/>
              <a:t>2- CIDR</a:t>
            </a:r>
          </a:p>
          <a:p>
            <a:pPr marL="457200" lvl="1" indent="0">
              <a:buNone/>
            </a:pPr>
            <a:r>
              <a:rPr lang="en-US" sz="3200" dirty="0" smtClean="0"/>
              <a:t>3- Prostaglandin 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Out of breeding season  </a:t>
            </a:r>
          </a:p>
          <a:p>
            <a:pPr marL="457200" lvl="1" indent="0">
              <a:buNone/>
            </a:pPr>
            <a:r>
              <a:rPr lang="en-US" sz="3200" dirty="0" smtClean="0"/>
              <a:t>1- sponges</a:t>
            </a:r>
          </a:p>
          <a:p>
            <a:pPr marL="457200" lvl="1" indent="0">
              <a:buNone/>
            </a:pPr>
            <a:r>
              <a:rPr lang="en-US" sz="3200" dirty="0" smtClean="0"/>
              <a:t>2- CIDR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95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OVULATION SYNCHRONIZATION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275008"/>
            <a:ext cx="10353762" cy="54350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a new method for synchronization, which induce and synchronize  estrus and ovulation in group of animal at the same time </a:t>
            </a:r>
          </a:p>
          <a:p>
            <a:r>
              <a:rPr lang="en-US" sz="2800" dirty="0">
                <a:solidFill>
                  <a:srgbClr val="FFC000"/>
                </a:solidFill>
                <a:effectLst/>
              </a:rPr>
              <a:t>Disadvantage : expensive</a:t>
            </a:r>
          </a:p>
          <a:p>
            <a:r>
              <a:rPr lang="en-US" sz="2800" dirty="0" smtClean="0">
                <a:solidFill>
                  <a:schemeClr val="tx2"/>
                </a:solidFill>
                <a:effectLst/>
              </a:rPr>
              <a:t>The protocol include: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  <a:effectLst/>
              </a:rPr>
              <a:t>1- injection of GnRH 20 µg  (</a:t>
            </a:r>
            <a:r>
              <a:rPr lang="en-US" sz="2800" dirty="0" err="1">
                <a:solidFill>
                  <a:srgbClr val="92D050"/>
                </a:solidFill>
                <a:effectLst/>
              </a:rPr>
              <a:t>Fertagel</a:t>
            </a:r>
            <a:r>
              <a:rPr lang="en-US" sz="2800" dirty="0">
                <a:solidFill>
                  <a:srgbClr val="92D050"/>
                </a:solidFill>
                <a:effectLst/>
              </a:rPr>
              <a:t> or </a:t>
            </a:r>
            <a:r>
              <a:rPr lang="en-US" sz="2800" dirty="0" err="1">
                <a:solidFill>
                  <a:srgbClr val="92D050"/>
                </a:solidFill>
                <a:effectLst/>
              </a:rPr>
              <a:t>Receptal</a:t>
            </a:r>
            <a:r>
              <a:rPr lang="en-US" sz="2800" dirty="0">
                <a:solidFill>
                  <a:srgbClr val="92D050"/>
                </a:solidFill>
                <a:effectLst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  <a:effectLst/>
              </a:rPr>
              <a:t>2- injection of PGF2α 7 days after the GnRH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  <a:effectLst/>
              </a:rPr>
              <a:t>3- injection of GnRH 20 µg 2 days after the PGF2α</a:t>
            </a:r>
          </a:p>
          <a:p>
            <a:endParaRPr lang="ar-IQ" sz="2400" dirty="0" smtClean="0"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1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Superovulation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197735"/>
            <a:ext cx="10353762" cy="55123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>
                <a:solidFill>
                  <a:schemeClr val="tx2"/>
                </a:solidFill>
                <a:effectLst/>
              </a:rPr>
              <a:t>The main purpose of superovulation is embryo transfer technique  </a:t>
            </a:r>
          </a:p>
          <a:p>
            <a:pPr algn="just"/>
            <a:endParaRPr lang="en-US" sz="2800" dirty="0" smtClean="0">
              <a:solidFill>
                <a:schemeClr val="tx2"/>
              </a:solidFill>
              <a:effectLst/>
            </a:endParaRPr>
          </a:p>
          <a:p>
            <a:pPr algn="just"/>
            <a:r>
              <a:rPr lang="en-US" sz="2800" dirty="0" smtClean="0">
                <a:solidFill>
                  <a:schemeClr val="tx2"/>
                </a:solidFill>
                <a:effectLst/>
              </a:rPr>
              <a:t>The objective of superovulation is to produce a large number of ova from one estrus cycle </a:t>
            </a:r>
          </a:p>
          <a:p>
            <a:pPr algn="just"/>
            <a:endParaRPr lang="en-GB" sz="2800" dirty="0" smtClean="0">
              <a:solidFill>
                <a:schemeClr val="tx2"/>
              </a:solidFill>
              <a:effectLst/>
            </a:endParaRPr>
          </a:p>
          <a:p>
            <a:pPr algn="just"/>
            <a:r>
              <a:rPr lang="en-GB" sz="2800" dirty="0">
                <a:solidFill>
                  <a:schemeClr val="tx2"/>
                </a:solidFill>
                <a:effectLst/>
              </a:rPr>
              <a:t>G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enerally, FSH </a:t>
            </a:r>
            <a:r>
              <a:rPr lang="en-GB" sz="2800" dirty="0">
                <a:solidFill>
                  <a:schemeClr val="tx2"/>
                </a:solidFill>
                <a:effectLst/>
              </a:rPr>
              <a:t>(Follicle Stimulating Hormone) and less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commonly PMSG </a:t>
            </a:r>
            <a:r>
              <a:rPr lang="en-GB" sz="2800" dirty="0">
                <a:solidFill>
                  <a:schemeClr val="tx2"/>
                </a:solidFill>
                <a:effectLst/>
              </a:rPr>
              <a:t>(Pregnant Mare Serum Gonadotropin)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hormones are </a:t>
            </a:r>
            <a:r>
              <a:rPr lang="en-GB" sz="2800" dirty="0">
                <a:solidFill>
                  <a:schemeClr val="tx2"/>
                </a:solidFill>
                <a:effectLst/>
              </a:rPr>
              <a:t>used</a:t>
            </a:r>
            <a:endParaRPr lang="en-US" sz="2800" dirty="0" smtClean="0">
              <a:solidFill>
                <a:schemeClr val="tx2"/>
              </a:solidFill>
              <a:effectLst/>
            </a:endParaRPr>
          </a:p>
          <a:p>
            <a:pPr algn="just"/>
            <a:endParaRPr lang="en-GB" sz="2800" dirty="0" smtClean="0">
              <a:solidFill>
                <a:schemeClr val="tx2"/>
              </a:solidFill>
              <a:effectLst/>
            </a:endParaRPr>
          </a:p>
          <a:p>
            <a:pPr algn="just"/>
            <a:r>
              <a:rPr lang="en-GB" sz="2800" dirty="0" smtClean="0">
                <a:solidFill>
                  <a:schemeClr val="tx2"/>
                </a:solidFill>
                <a:effectLst/>
              </a:rPr>
              <a:t>Response </a:t>
            </a:r>
            <a:r>
              <a:rPr lang="en-GB" sz="2800" dirty="0">
                <a:solidFill>
                  <a:schemeClr val="tx2"/>
                </a:solidFill>
                <a:effectLst/>
              </a:rPr>
              <a:t>of animals to superovulation depends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on race</a:t>
            </a:r>
            <a:r>
              <a:rPr lang="en-GB" sz="2800" dirty="0">
                <a:solidFill>
                  <a:schemeClr val="tx2"/>
                </a:solidFill>
                <a:effectLst/>
              </a:rPr>
              <a:t>, age and general condition, type of hormone, way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of administration</a:t>
            </a:r>
            <a:r>
              <a:rPr lang="en-GB" sz="2800" dirty="0">
                <a:solidFill>
                  <a:schemeClr val="tx2"/>
                </a:solidFill>
                <a:effectLst/>
              </a:rPr>
              <a:t>, climate, nutrition, and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environmental condition</a:t>
            </a:r>
            <a:endParaRPr lang="en-US" sz="2800" dirty="0" smtClean="0">
              <a:solidFill>
                <a:schemeClr val="tx2"/>
              </a:solidFill>
              <a:effectLst/>
            </a:endParaRPr>
          </a:p>
          <a:p>
            <a:pPr algn="just"/>
            <a:endParaRPr lang="en-US" sz="2400" dirty="0" smtClean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97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25"/>
            <a:ext cx="11336215" cy="643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FFFF00"/>
                </a:solidFill>
              </a:rPr>
              <a:t>Synchronization of </a:t>
            </a:r>
            <a:r>
              <a:rPr lang="en-GB" sz="3600" b="1" dirty="0" smtClean="0">
                <a:solidFill>
                  <a:srgbClr val="FFFF00"/>
                </a:solidFill>
              </a:rPr>
              <a:t>estrus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implies </a:t>
            </a:r>
            <a:r>
              <a:rPr lang="en-GB" sz="3600" b="1" dirty="0" smtClean="0">
                <a:solidFill>
                  <a:schemeClr val="tx2"/>
                </a:solidFill>
              </a:rPr>
              <a:t>the manipulation </a:t>
            </a:r>
            <a:r>
              <a:rPr lang="en-GB" sz="3600" b="1" dirty="0">
                <a:solidFill>
                  <a:schemeClr val="tx2"/>
                </a:solidFill>
              </a:rPr>
              <a:t>of the </a:t>
            </a:r>
            <a:r>
              <a:rPr lang="en-GB" sz="3600" b="1" dirty="0" smtClean="0">
                <a:solidFill>
                  <a:schemeClr val="tx2"/>
                </a:solidFill>
              </a:rPr>
              <a:t>estrus </a:t>
            </a:r>
            <a:r>
              <a:rPr lang="en-GB" sz="3600" b="1" dirty="0">
                <a:solidFill>
                  <a:schemeClr val="tx2"/>
                </a:solidFill>
              </a:rPr>
              <a:t>cycle </a:t>
            </a:r>
            <a:r>
              <a:rPr lang="en-GB" sz="3600" b="1" dirty="0" smtClean="0">
                <a:solidFill>
                  <a:schemeClr val="tx2"/>
                </a:solidFill>
              </a:rPr>
              <a:t>or induction </a:t>
            </a:r>
            <a:r>
              <a:rPr lang="en-GB" sz="3600" b="1" dirty="0">
                <a:solidFill>
                  <a:schemeClr val="tx2"/>
                </a:solidFill>
              </a:rPr>
              <a:t>of estrus to bring a large percentage of </a:t>
            </a:r>
            <a:r>
              <a:rPr lang="en-GB" sz="3600" b="1" dirty="0" smtClean="0">
                <a:solidFill>
                  <a:schemeClr val="tx2"/>
                </a:solidFill>
              </a:rPr>
              <a:t>females </a:t>
            </a:r>
            <a:r>
              <a:rPr lang="en-GB" sz="3600" b="1" dirty="0">
                <a:solidFill>
                  <a:schemeClr val="tx2"/>
                </a:solidFill>
              </a:rPr>
              <a:t>into estrus at </a:t>
            </a:r>
            <a:r>
              <a:rPr lang="en-GB" sz="3600" b="1" dirty="0" smtClean="0">
                <a:solidFill>
                  <a:schemeClr val="tx2"/>
                </a:solidFill>
              </a:rPr>
              <a:t>a predetermined time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Advantages </a:t>
            </a:r>
            <a:endParaRPr lang="en-GB" sz="3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1- </a:t>
            </a:r>
            <a:r>
              <a:rPr lang="en-GB" sz="2400" b="1" dirty="0"/>
              <a:t>w</a:t>
            </a:r>
            <a:r>
              <a:rPr lang="en-GB" sz="2400" b="1" dirty="0" smtClean="0"/>
              <a:t>ith </a:t>
            </a:r>
            <a:r>
              <a:rPr lang="en-GB" sz="2400" b="1" dirty="0"/>
              <a:t>embryo transfer programs</a:t>
            </a:r>
          </a:p>
          <a:p>
            <a:pPr marL="0" indent="0">
              <a:buNone/>
            </a:pPr>
            <a:r>
              <a:rPr lang="en-GB" sz="2400" b="1" dirty="0" smtClean="0"/>
              <a:t>2- easily inseminate the </a:t>
            </a:r>
            <a:r>
              <a:rPr lang="en-GB" sz="2400" b="1" dirty="0"/>
              <a:t>animals at </a:t>
            </a:r>
            <a:r>
              <a:rPr lang="en-GB" sz="2400" b="1" dirty="0" smtClean="0"/>
              <a:t>the same time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3- easily detect the estrus and overcoming the problems of estrus detection</a:t>
            </a:r>
          </a:p>
          <a:p>
            <a:pPr marL="0" indent="0">
              <a:buNone/>
            </a:pPr>
            <a:r>
              <a:rPr lang="en-GB" sz="2400" b="1" dirty="0" smtClean="0"/>
              <a:t>4- parturitions in all animals will occur at the same time</a:t>
            </a:r>
            <a:endParaRPr lang="en-US" sz="2400" b="1" dirty="0"/>
          </a:p>
          <a:p>
            <a:pPr lvl="1"/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Superovulation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197735"/>
            <a:ext cx="10353762" cy="55123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1-FSH</a:t>
            </a:r>
          </a:p>
          <a:p>
            <a:pPr algn="just"/>
            <a:r>
              <a:rPr lang="en-US" sz="2800" dirty="0">
                <a:solidFill>
                  <a:schemeClr val="tx2"/>
                </a:solidFill>
                <a:effectLst/>
              </a:rPr>
              <a:t> </a:t>
            </a:r>
            <a:r>
              <a:rPr lang="en-GB" sz="2800" dirty="0">
                <a:solidFill>
                  <a:schemeClr val="tx2"/>
                </a:solidFill>
                <a:effectLst/>
              </a:rPr>
              <a:t>Application dose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is 25-50 </a:t>
            </a:r>
            <a:r>
              <a:rPr lang="en-GB" sz="2800" dirty="0">
                <a:solidFill>
                  <a:schemeClr val="tx2"/>
                </a:solidFill>
                <a:effectLst/>
              </a:rPr>
              <a:t>mg depending on live weight of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cow</a:t>
            </a:r>
          </a:p>
          <a:p>
            <a:pPr algn="just"/>
            <a:r>
              <a:rPr lang="en-GB" sz="2800" dirty="0">
                <a:solidFill>
                  <a:schemeClr val="tx2"/>
                </a:solidFill>
                <a:effectLst/>
              </a:rPr>
              <a:t>The half-life of FSH is approximately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2 hours </a:t>
            </a:r>
            <a:r>
              <a:rPr lang="en-GB" sz="2800" dirty="0">
                <a:solidFill>
                  <a:schemeClr val="tx2"/>
                </a:solidFill>
                <a:effectLst/>
              </a:rPr>
              <a:t>thus it must be administered in repeated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doses</a:t>
            </a:r>
          </a:p>
          <a:p>
            <a:pPr algn="just"/>
            <a:r>
              <a:rPr lang="en-GB" sz="2800" dirty="0" smtClean="0">
                <a:solidFill>
                  <a:schemeClr val="tx2"/>
                </a:solidFill>
                <a:effectLst/>
              </a:rPr>
              <a:t>The biological </a:t>
            </a:r>
            <a:r>
              <a:rPr lang="en-GB" sz="2800" dirty="0">
                <a:solidFill>
                  <a:schemeClr val="tx2"/>
                </a:solidFill>
                <a:effectLst/>
              </a:rPr>
              <a:t>half-life of FSH is short; hence it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is administered </a:t>
            </a:r>
            <a:r>
              <a:rPr lang="en-GB" sz="2800" dirty="0">
                <a:solidFill>
                  <a:schemeClr val="tx2"/>
                </a:solidFill>
                <a:effectLst/>
              </a:rPr>
              <a:t>two doses in a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day</a:t>
            </a:r>
          </a:p>
          <a:p>
            <a:pPr algn="just"/>
            <a:r>
              <a:rPr lang="en-US" sz="2800" dirty="0" smtClean="0">
                <a:solidFill>
                  <a:schemeClr val="tx2"/>
                </a:solidFill>
                <a:effectLst/>
              </a:rPr>
              <a:t>The number of doses are 8-10 doses for 4-5 days (twice doses daily)</a:t>
            </a:r>
          </a:p>
          <a:p>
            <a:pPr algn="just"/>
            <a:endParaRPr lang="en-US" sz="2400" dirty="0" smtClean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54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Superovulation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900752"/>
            <a:ext cx="10353762" cy="58093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500" dirty="0">
                <a:solidFill>
                  <a:srgbClr val="92D050"/>
                </a:solidFill>
                <a:effectLst/>
              </a:rPr>
              <a:t>The protocol of superovulation by FSH as follow: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2"/>
                </a:solidFill>
                <a:effectLst/>
              </a:rPr>
              <a:t>1- injection of PGF2α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2"/>
                </a:solidFill>
                <a:effectLst/>
              </a:rPr>
              <a:t>2- after 11-14 day a second dose of PGF2α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2"/>
                </a:solidFill>
                <a:effectLst/>
              </a:rPr>
              <a:t>3- after 3 days from the second dose of PGF2α the estrus will appear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2"/>
                </a:solidFill>
                <a:effectLst/>
              </a:rPr>
              <a:t>4- after 9-14 days from the onset of estrus the treatment by FSH will start for 4 days, two doses daily (the first one in the morning while the second one in the evening</a:t>
            </a:r>
            <a:r>
              <a:rPr lang="en-US" sz="2800" dirty="0" smtClean="0">
                <a:solidFill>
                  <a:schemeClr val="tx2"/>
                </a:solidFill>
                <a:effectLst/>
              </a:rPr>
              <a:t>)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5- after the last dose the estrus will appear (with multiple ova)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6- </a:t>
            </a:r>
            <a:r>
              <a:rPr lang="en-GB" sz="2800" dirty="0" err="1">
                <a:solidFill>
                  <a:schemeClr val="tx2"/>
                </a:solidFill>
                <a:effectLst/>
              </a:rPr>
              <a:t>hCG</a:t>
            </a:r>
            <a:r>
              <a:rPr lang="en-GB" sz="2800" dirty="0">
                <a:solidFill>
                  <a:schemeClr val="tx2"/>
                </a:solidFill>
                <a:effectLst/>
              </a:rPr>
              <a:t> or LH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is use </a:t>
            </a:r>
            <a:r>
              <a:rPr lang="en-GB" sz="2800" dirty="0">
                <a:solidFill>
                  <a:schemeClr val="tx2"/>
                </a:solidFill>
                <a:effectLst/>
              </a:rPr>
              <a:t>for stimulation of ovulation</a:t>
            </a:r>
            <a:endParaRPr lang="en-US" sz="2800" dirty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8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Superovulation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197735"/>
            <a:ext cx="10353762" cy="55123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2-PMSG</a:t>
            </a:r>
          </a:p>
          <a:p>
            <a:pPr algn="just"/>
            <a:r>
              <a:rPr lang="en-US" sz="2800" dirty="0">
                <a:solidFill>
                  <a:schemeClr val="tx2"/>
                </a:solidFill>
                <a:effectLst/>
              </a:rPr>
              <a:t> </a:t>
            </a:r>
            <a:r>
              <a:rPr lang="en-GB" sz="2800" dirty="0">
                <a:solidFill>
                  <a:schemeClr val="tx2"/>
                </a:solidFill>
                <a:effectLst/>
              </a:rPr>
              <a:t>PMSG is used between doses of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2000-4000 IU </a:t>
            </a:r>
          </a:p>
          <a:p>
            <a:pPr algn="just"/>
            <a:r>
              <a:rPr lang="en-GB" sz="2800" dirty="0" smtClean="0">
                <a:solidFill>
                  <a:schemeClr val="tx2"/>
                </a:solidFill>
                <a:effectLst/>
              </a:rPr>
              <a:t>The </a:t>
            </a:r>
            <a:r>
              <a:rPr lang="en-GB" sz="2800" dirty="0">
                <a:solidFill>
                  <a:schemeClr val="tx2"/>
                </a:solidFill>
                <a:effectLst/>
              </a:rPr>
              <a:t>single administration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is enough because </a:t>
            </a:r>
            <a:r>
              <a:rPr lang="en-GB" sz="2800" dirty="0">
                <a:solidFill>
                  <a:schemeClr val="tx2"/>
                </a:solidFill>
                <a:effectLst/>
              </a:rPr>
              <a:t>it has a long half-life </a:t>
            </a:r>
            <a:endParaRPr lang="en-GB" sz="2800" dirty="0" smtClean="0">
              <a:solidFill>
                <a:schemeClr val="tx2"/>
              </a:solidFill>
              <a:effectLst/>
            </a:endParaRPr>
          </a:p>
          <a:p>
            <a:pPr algn="just"/>
            <a:r>
              <a:rPr lang="en-GB" sz="2800" dirty="0" smtClean="0">
                <a:solidFill>
                  <a:schemeClr val="tx2"/>
                </a:solidFill>
                <a:effectLst/>
              </a:rPr>
              <a:t>Disadvantage </a:t>
            </a:r>
          </a:p>
          <a:p>
            <a:pPr marL="0" indent="0" algn="just">
              <a:buNone/>
            </a:pPr>
            <a:r>
              <a:rPr lang="en-GB" sz="2800" dirty="0" smtClean="0">
                <a:solidFill>
                  <a:schemeClr val="tx2"/>
                </a:solidFill>
                <a:effectLst/>
              </a:rPr>
              <a:t>1- Due </a:t>
            </a:r>
            <a:r>
              <a:rPr lang="en-GB" sz="2800" dirty="0">
                <a:solidFill>
                  <a:schemeClr val="tx2"/>
                </a:solidFill>
                <a:effectLst/>
              </a:rPr>
              <a:t>to its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long half-life</a:t>
            </a:r>
            <a:r>
              <a:rPr lang="en-GB" sz="2800" dirty="0">
                <a:solidFill>
                  <a:schemeClr val="tx2"/>
                </a:solidFill>
                <a:effectLst/>
              </a:rPr>
              <a:t>, there may be big follicles remained in ovary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even after superovulation</a:t>
            </a:r>
          </a:p>
          <a:p>
            <a:pPr marL="0" indent="0" algn="just">
              <a:buNone/>
            </a:pPr>
            <a:r>
              <a:rPr lang="en-GB" sz="2800" dirty="0" smtClean="0">
                <a:solidFill>
                  <a:schemeClr val="tx2"/>
                </a:solidFill>
                <a:effectLst/>
              </a:rPr>
              <a:t>2- </a:t>
            </a:r>
            <a:r>
              <a:rPr lang="en-GB" sz="2800" dirty="0">
                <a:solidFill>
                  <a:schemeClr val="tx2"/>
                </a:solidFill>
                <a:effectLst/>
              </a:rPr>
              <a:t>Estrogen released from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those follicles </a:t>
            </a:r>
            <a:r>
              <a:rPr lang="en-GB" sz="2800" dirty="0">
                <a:solidFill>
                  <a:schemeClr val="tx2"/>
                </a:solidFill>
                <a:effectLst/>
              </a:rPr>
              <a:t>may have the adverse effect on the number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of oocytes </a:t>
            </a:r>
            <a:r>
              <a:rPr lang="en-GB" sz="2800" dirty="0">
                <a:solidFill>
                  <a:schemeClr val="tx2"/>
                </a:solidFill>
                <a:effectLst/>
              </a:rPr>
              <a:t>collected </a:t>
            </a:r>
            <a:endParaRPr lang="en-GB" sz="2800" dirty="0" smtClean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r>
              <a:rPr lang="en-GB" sz="2800" dirty="0" smtClean="0">
                <a:solidFill>
                  <a:schemeClr val="tx2"/>
                </a:solidFill>
                <a:effectLst/>
              </a:rPr>
              <a:t>3- PMSG </a:t>
            </a:r>
            <a:r>
              <a:rPr lang="en-GB" sz="2800" dirty="0">
                <a:solidFill>
                  <a:schemeClr val="tx2"/>
                </a:solidFill>
                <a:effectLst/>
              </a:rPr>
              <a:t>is caused formation of antibody and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ovarian cysts </a:t>
            </a:r>
            <a:r>
              <a:rPr lang="en-GB" sz="2800" dirty="0">
                <a:solidFill>
                  <a:schemeClr val="tx2"/>
                </a:solidFill>
                <a:effectLst/>
              </a:rPr>
              <a:t>in donor animals </a:t>
            </a:r>
            <a:endParaRPr lang="en-US" sz="2400" dirty="0" smtClean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7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Superovulation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968991"/>
            <a:ext cx="11191165" cy="57410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rgbClr val="92D050"/>
                </a:solidFill>
                <a:effectLst/>
              </a:rPr>
              <a:t>The protocol of superovulation by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PMSG as </a:t>
            </a:r>
            <a:r>
              <a:rPr lang="en-US" sz="3200" dirty="0">
                <a:solidFill>
                  <a:srgbClr val="92D050"/>
                </a:solidFill>
                <a:effectLst/>
              </a:rPr>
              <a:t>follow: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2"/>
                </a:solidFill>
                <a:effectLst/>
              </a:rPr>
              <a:t>1- injection of PGF2α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2- </a:t>
            </a:r>
            <a:r>
              <a:rPr lang="en-US" sz="2800" dirty="0">
                <a:solidFill>
                  <a:schemeClr val="tx2"/>
                </a:solidFill>
                <a:effectLst/>
              </a:rPr>
              <a:t>after 11-14 day a second dose of PGF2α </a:t>
            </a:r>
            <a:endParaRPr lang="en-US" sz="2800" dirty="0" smtClean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3- </a:t>
            </a:r>
            <a:r>
              <a:rPr lang="en-US" sz="2800" dirty="0">
                <a:solidFill>
                  <a:schemeClr val="tx2"/>
                </a:solidFill>
                <a:effectLst/>
              </a:rPr>
              <a:t>after 3 days from the second dose of PGF2α the estrus will appear </a:t>
            </a:r>
            <a:endParaRPr lang="en-US" sz="2800" dirty="0" smtClean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4- </a:t>
            </a:r>
            <a:r>
              <a:rPr lang="en-US" sz="2800" dirty="0">
                <a:solidFill>
                  <a:schemeClr val="tx2"/>
                </a:solidFill>
                <a:effectLst/>
              </a:rPr>
              <a:t>after 9-14 days from the onset of estrus the treatment by </a:t>
            </a:r>
            <a:r>
              <a:rPr lang="en-US" sz="2800" dirty="0" smtClean="0">
                <a:solidFill>
                  <a:schemeClr val="tx2"/>
                </a:solidFill>
                <a:effectLst/>
              </a:rPr>
              <a:t>PMSG </a:t>
            </a:r>
            <a:r>
              <a:rPr lang="en-US" sz="2800" dirty="0">
                <a:solidFill>
                  <a:schemeClr val="tx2"/>
                </a:solidFill>
                <a:effectLst/>
              </a:rPr>
              <a:t>will start </a:t>
            </a:r>
            <a:r>
              <a:rPr lang="en-US" sz="2800" dirty="0" smtClean="0">
                <a:solidFill>
                  <a:schemeClr val="tx2"/>
                </a:solidFill>
                <a:effectLst/>
              </a:rPr>
              <a:t>as a single dose</a:t>
            </a:r>
            <a:r>
              <a:rPr lang="en-GB" sz="2800" dirty="0">
                <a:solidFill>
                  <a:schemeClr val="tx2"/>
                </a:solidFill>
                <a:effectLst/>
              </a:rPr>
              <a:t> 2000-4000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IU (2500 IU)</a:t>
            </a:r>
            <a:r>
              <a:rPr lang="en-US" sz="2800" dirty="0" smtClean="0">
                <a:solidFill>
                  <a:schemeClr val="tx2"/>
                </a:solidFill>
                <a:effectLst/>
              </a:rPr>
              <a:t>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5- after 2-3 days the animals inject with twice doses of PGF2α  (the </a:t>
            </a:r>
            <a:r>
              <a:rPr lang="en-US" sz="2800" dirty="0">
                <a:solidFill>
                  <a:schemeClr val="tx2"/>
                </a:solidFill>
                <a:effectLst/>
              </a:rPr>
              <a:t>first one in the morning while the second one in the evening</a:t>
            </a:r>
            <a:r>
              <a:rPr lang="en-US" sz="2800" dirty="0" smtClean="0">
                <a:solidFill>
                  <a:schemeClr val="tx2"/>
                </a:solidFill>
                <a:effectLst/>
              </a:rPr>
              <a:t>)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6- after 2 days the estrus will appear (with multiple ova)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7- </a:t>
            </a:r>
            <a:r>
              <a:rPr lang="en-GB" sz="2800" dirty="0" err="1">
                <a:solidFill>
                  <a:schemeClr val="tx2"/>
                </a:solidFill>
                <a:effectLst/>
              </a:rPr>
              <a:t>hCG</a:t>
            </a:r>
            <a:r>
              <a:rPr lang="en-GB" sz="2800" dirty="0">
                <a:solidFill>
                  <a:schemeClr val="tx2"/>
                </a:solidFill>
                <a:effectLst/>
              </a:rPr>
              <a:t> or LH is use for stimulation of ovulation</a:t>
            </a:r>
            <a:endParaRPr lang="en-US" sz="2800" dirty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26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Superovulation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197735"/>
            <a:ext cx="10353762" cy="55123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3- </a:t>
            </a:r>
            <a:r>
              <a:rPr lang="en-GB" sz="2800" dirty="0" err="1" smtClean="0">
                <a:solidFill>
                  <a:schemeClr val="tx2"/>
                </a:solidFill>
                <a:effectLst/>
              </a:rPr>
              <a:t>hMG</a:t>
            </a:r>
            <a:endParaRPr lang="en-GB" sz="2800" dirty="0" smtClean="0">
              <a:solidFill>
                <a:schemeClr val="tx2"/>
              </a:solidFill>
              <a:effectLst/>
            </a:endParaRPr>
          </a:p>
          <a:p>
            <a:pPr algn="just"/>
            <a:r>
              <a:rPr lang="en-GB" sz="2800" dirty="0" err="1" smtClean="0">
                <a:solidFill>
                  <a:schemeClr val="tx2"/>
                </a:solidFill>
                <a:effectLst/>
              </a:rPr>
              <a:t>hMG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GB" sz="2800" dirty="0">
                <a:solidFill>
                  <a:schemeClr val="tx2"/>
                </a:solidFill>
                <a:effectLst/>
              </a:rPr>
              <a:t>(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human menopausal </a:t>
            </a:r>
            <a:r>
              <a:rPr lang="en-GB" sz="2800" dirty="0" err="1" smtClean="0">
                <a:solidFill>
                  <a:schemeClr val="tx2"/>
                </a:solidFill>
                <a:effectLst/>
              </a:rPr>
              <a:t>gonadatrophine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)  </a:t>
            </a:r>
            <a:r>
              <a:rPr lang="en-GB" sz="2800" dirty="0">
                <a:solidFill>
                  <a:schemeClr val="tx2"/>
                </a:solidFill>
                <a:effectLst/>
              </a:rPr>
              <a:t>which was obtained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from urine </a:t>
            </a:r>
            <a:r>
              <a:rPr lang="en-GB" sz="2800" dirty="0">
                <a:solidFill>
                  <a:schemeClr val="tx2"/>
                </a:solidFill>
                <a:effectLst/>
              </a:rPr>
              <a:t>of a woman with menopause </a:t>
            </a:r>
            <a:endParaRPr lang="en-GB" sz="2800" dirty="0" smtClean="0">
              <a:solidFill>
                <a:schemeClr val="tx2"/>
              </a:solidFill>
              <a:effectLst/>
            </a:endParaRPr>
          </a:p>
          <a:p>
            <a:pPr algn="just"/>
            <a:r>
              <a:rPr lang="en-GB" sz="2800" dirty="0" smtClean="0">
                <a:solidFill>
                  <a:schemeClr val="tx2"/>
                </a:solidFill>
                <a:effectLst/>
              </a:rPr>
              <a:t>Some time use for </a:t>
            </a:r>
            <a:r>
              <a:rPr lang="en-GB" sz="2800" dirty="0">
                <a:solidFill>
                  <a:schemeClr val="tx2"/>
                </a:solidFill>
                <a:effectLst/>
              </a:rPr>
              <a:t>the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superovulation</a:t>
            </a:r>
          </a:p>
          <a:p>
            <a:pPr algn="just"/>
            <a:r>
              <a:rPr lang="en-GB" sz="2800" dirty="0" err="1" smtClean="0">
                <a:solidFill>
                  <a:schemeClr val="tx2"/>
                </a:solidFill>
                <a:effectLst/>
              </a:rPr>
              <a:t>hMG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 has poor effect  in </a:t>
            </a:r>
            <a:r>
              <a:rPr lang="en-GB" sz="2800" dirty="0">
                <a:solidFill>
                  <a:schemeClr val="tx2"/>
                </a:solidFill>
                <a:effectLst/>
              </a:rPr>
              <a:t>contrast 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with FSH </a:t>
            </a:r>
            <a:r>
              <a:rPr lang="en-GB" sz="2800" dirty="0">
                <a:solidFill>
                  <a:schemeClr val="tx2"/>
                </a:solidFill>
                <a:effectLst/>
              </a:rPr>
              <a:t>and PMSG</a:t>
            </a:r>
            <a:endParaRPr lang="en-US" sz="2400" dirty="0" smtClean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44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7425"/>
            <a:ext cx="10353762" cy="6490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Synchronization of estrus programs </a:t>
            </a:r>
            <a:endParaRPr lang="en-US" sz="3600" b="1" dirty="0">
              <a:solidFill>
                <a:srgbClr val="92D050"/>
              </a:solidFill>
            </a:endParaRPr>
          </a:p>
          <a:p>
            <a:pPr lvl="1">
              <a:buFontTx/>
              <a:buChar char="-"/>
            </a:pPr>
            <a:r>
              <a:rPr lang="en-US" sz="2800" b="1" dirty="0" smtClean="0">
                <a:effectLst/>
              </a:rPr>
              <a:t>Progesterone </a:t>
            </a:r>
          </a:p>
          <a:p>
            <a:pPr lvl="1">
              <a:buFontTx/>
              <a:buChar char="-"/>
            </a:pPr>
            <a:r>
              <a:rPr lang="en-US" sz="2800" b="1" dirty="0" smtClean="0">
                <a:effectLst/>
              </a:rPr>
              <a:t>Prostaglandin F2 alpha</a:t>
            </a:r>
          </a:p>
          <a:p>
            <a:pPr marL="457200" lvl="1" indent="0">
              <a:buNone/>
            </a:pPr>
            <a:endParaRPr lang="en-US" sz="2800" b="1" dirty="0" smtClean="0">
              <a:effectLst/>
            </a:endParaRPr>
          </a:p>
          <a:p>
            <a:pPr lvl="1">
              <a:buFontTx/>
              <a:buChar char="-"/>
            </a:pPr>
            <a:endParaRPr lang="en-US" sz="2400" b="1" dirty="0"/>
          </a:p>
          <a:p>
            <a:pPr lvl="1"/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1- Progesterone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940158"/>
            <a:ext cx="10539386" cy="5769919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/>
              <a:t>The </a:t>
            </a:r>
            <a:r>
              <a:rPr lang="en-GB" sz="3200" dirty="0"/>
              <a:t>progesterone suppress the </a:t>
            </a:r>
            <a:r>
              <a:rPr lang="en-GB" sz="3200" dirty="0" smtClean="0"/>
              <a:t>pituitary </a:t>
            </a:r>
            <a:r>
              <a:rPr lang="en-GB" sz="3200" dirty="0"/>
              <a:t>hormones all over the period of treatment </a:t>
            </a:r>
            <a:endParaRPr lang="en-GB" sz="3200" dirty="0" smtClean="0"/>
          </a:p>
          <a:p>
            <a:pPr lvl="1"/>
            <a:r>
              <a:rPr lang="en-US" sz="3200" dirty="0"/>
              <a:t>rebound </a:t>
            </a:r>
            <a:r>
              <a:rPr lang="en-US" sz="3200" dirty="0" smtClean="0"/>
              <a:t>effect of cutting progesterone lead to releasing the pituitary and hypothalamus hormones</a:t>
            </a:r>
          </a:p>
          <a:p>
            <a:pPr lvl="1"/>
            <a:r>
              <a:rPr lang="en-US" sz="3200" dirty="0" smtClean="0"/>
              <a:t>Releasing pituitary hormones especially FSH lead to exhibiting estrus    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Progesterone administration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5" y="940158"/>
            <a:ext cx="11177517" cy="5769919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Oral (feeding) progesterone </a:t>
            </a:r>
            <a:endParaRPr lang="ar-IQ" sz="3200" dirty="0"/>
          </a:p>
          <a:p>
            <a:pPr lvl="1"/>
            <a:r>
              <a:rPr lang="en-US" sz="3200" dirty="0" smtClean="0"/>
              <a:t>PRIDS (progesterone releasing intra-vaginal devices)</a:t>
            </a:r>
          </a:p>
          <a:p>
            <a:pPr lvl="1"/>
            <a:r>
              <a:rPr lang="en-US" sz="3200" dirty="0" smtClean="0"/>
              <a:t>CIDRS (controlled internal drugs releasing)</a:t>
            </a:r>
          </a:p>
          <a:p>
            <a:pPr lvl="1"/>
            <a:r>
              <a:rPr lang="en-US" sz="3200" dirty="0" smtClean="0"/>
              <a:t>Vaginal progesterone </a:t>
            </a:r>
            <a:r>
              <a:rPr lang="en-US" sz="3200" dirty="0" err="1" smtClean="0"/>
              <a:t>pessaries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Vaginal progesterone sponges </a:t>
            </a:r>
          </a:p>
          <a:p>
            <a:pPr lvl="1"/>
            <a:r>
              <a:rPr lang="en-US" sz="3200" dirty="0" err="1" smtClean="0"/>
              <a:t>Norgestomet</a:t>
            </a:r>
            <a:r>
              <a:rPr lang="en-US" sz="3200" dirty="0" smtClean="0"/>
              <a:t> (synthetic progestin) ear implant</a:t>
            </a:r>
            <a:endParaRPr lang="en-US" sz="3200" dirty="0"/>
          </a:p>
          <a:p>
            <a:pPr lvl="2"/>
            <a:endParaRPr lang="en-US" sz="30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Progesterone administration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5" y="940158"/>
            <a:ext cx="11177517" cy="5769919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Oral (feeding) progesterone </a:t>
            </a:r>
            <a:endParaRPr lang="ar-IQ" sz="3200" dirty="0"/>
          </a:p>
          <a:p>
            <a:pPr lvl="2"/>
            <a:r>
              <a:rPr lang="en-US" sz="3000" dirty="0" smtClean="0"/>
              <a:t>MGA </a:t>
            </a:r>
            <a:r>
              <a:rPr lang="en-US" sz="3000" dirty="0"/>
              <a:t>(melengestrol acetate) 10 mg daily for 18 day</a:t>
            </a:r>
            <a:endParaRPr lang="ar-IQ" sz="3000" dirty="0"/>
          </a:p>
          <a:p>
            <a:pPr lvl="3"/>
            <a:r>
              <a:rPr lang="en-US" sz="2800" dirty="0"/>
              <a:t>After finishing the </a:t>
            </a:r>
            <a:r>
              <a:rPr lang="en-US" sz="2800" dirty="0" smtClean="0"/>
              <a:t>feeding the estrus cycle will appear after 3-4 days in these animals</a:t>
            </a:r>
            <a:endParaRPr lang="ar-IQ" sz="2800" dirty="0"/>
          </a:p>
          <a:p>
            <a:pPr marL="457200" lvl="1" indent="0">
              <a:buNone/>
            </a:pPr>
            <a:endParaRPr lang="en-US" sz="3200" dirty="0"/>
          </a:p>
          <a:p>
            <a:pPr lvl="2"/>
            <a:endParaRPr lang="en-US" sz="30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61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Progesterone administration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5" y="940158"/>
            <a:ext cx="11177517" cy="57699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2- PRIDS (progesterone releasing intra-vaginal devices)</a:t>
            </a:r>
          </a:p>
          <a:p>
            <a:pPr lvl="2"/>
            <a:r>
              <a:rPr lang="en-GB" sz="3000" dirty="0"/>
              <a:t>Spiral piece covered with silicon </a:t>
            </a:r>
            <a:r>
              <a:rPr lang="en-GB" sz="3000" dirty="0" smtClean="0"/>
              <a:t>containing 1.55 g progesterone + 10 mg estradiol benzoate </a:t>
            </a:r>
          </a:p>
          <a:p>
            <a:pPr lvl="2"/>
            <a:r>
              <a:rPr lang="en-US" sz="3000" dirty="0" smtClean="0"/>
              <a:t>Estradiol benzoate for induction luteolysis for corpus luteum if present</a:t>
            </a:r>
          </a:p>
          <a:p>
            <a:pPr lvl="2"/>
            <a:r>
              <a:rPr lang="en-US" sz="3000" dirty="0" smtClean="0"/>
              <a:t>PRID introduce inside vagina for 12 day which absorbs the progesterone through mucus membrane</a:t>
            </a:r>
          </a:p>
          <a:p>
            <a:pPr lvl="2"/>
            <a:r>
              <a:rPr lang="en-US" sz="3000" dirty="0" smtClean="0"/>
              <a:t>After withdrawal PRID the estrus will appear after 3-4 days from withdrawal   </a:t>
            </a:r>
          </a:p>
          <a:p>
            <a:pPr lvl="2"/>
            <a:endParaRPr lang="en-US" sz="3000" dirty="0" smtClean="0"/>
          </a:p>
          <a:p>
            <a:pPr lvl="2"/>
            <a:endParaRPr lang="en-US" sz="30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26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3600" dirty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HUSAMALDEE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3" y="1146412"/>
            <a:ext cx="7519916" cy="45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3600" dirty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HUSAMALDEE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1" y="670896"/>
            <a:ext cx="8284191" cy="556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37660</TotalTime>
  <Words>1099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Damask</vt:lpstr>
      <vt:lpstr>Synchronization of estrus </vt:lpstr>
      <vt:lpstr> </vt:lpstr>
      <vt:lpstr> </vt:lpstr>
      <vt:lpstr>1- Progesterone  </vt:lpstr>
      <vt:lpstr>Progesterone administration methods </vt:lpstr>
      <vt:lpstr>Progesterone administration methods </vt:lpstr>
      <vt:lpstr>Progesterone administration methods </vt:lpstr>
      <vt:lpstr>PowerPoint Presentation</vt:lpstr>
      <vt:lpstr>PowerPoint Presentation</vt:lpstr>
      <vt:lpstr>Progesterone administration methods </vt:lpstr>
      <vt:lpstr>PowerPoint Presentation</vt:lpstr>
      <vt:lpstr>Progesterone administration methods </vt:lpstr>
      <vt:lpstr>PowerPoint Presentation</vt:lpstr>
      <vt:lpstr>2- prostaglandin f2 alpha </vt:lpstr>
      <vt:lpstr>2- prostaglandin f2 alpha </vt:lpstr>
      <vt:lpstr>2- prostaglandin f2 alpha </vt:lpstr>
      <vt:lpstr>Estrus synchronization in ewe and doe </vt:lpstr>
      <vt:lpstr>OVULATION SYNCHRONIZATION </vt:lpstr>
      <vt:lpstr>Superovulation </vt:lpstr>
      <vt:lpstr>Superovulation </vt:lpstr>
      <vt:lpstr>Superovulation </vt:lpstr>
      <vt:lpstr>Superovulation </vt:lpstr>
      <vt:lpstr>Superovulation </vt:lpstr>
      <vt:lpstr>Superovulation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HUSAM</dc:creator>
  <cp:lastModifiedBy>HUSAMALDEEN</cp:lastModifiedBy>
  <cp:revision>372</cp:revision>
  <dcterms:created xsi:type="dcterms:W3CDTF">2017-12-05T13:26:36Z</dcterms:created>
  <dcterms:modified xsi:type="dcterms:W3CDTF">2021-09-08T20:57:17Z</dcterms:modified>
</cp:coreProperties>
</file>